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73" r:id="rId6"/>
    <p:sldId id="265" r:id="rId7"/>
    <p:sldId id="266" r:id="rId8"/>
    <p:sldId id="267" r:id="rId9"/>
    <p:sldId id="258" r:id="rId10"/>
    <p:sldId id="269" r:id="rId11"/>
    <p:sldId id="272" r:id="rId12"/>
    <p:sldId id="271" r:id="rId13"/>
    <p:sldId id="270" r:id="rId14"/>
    <p:sldId id="276" r:id="rId15"/>
    <p:sldId id="275" r:id="rId16"/>
    <p:sldId id="274" r:id="rId17"/>
    <p:sldId id="277" r:id="rId18"/>
    <p:sldId id="278" r:id="rId19"/>
    <p:sldId id="279" r:id="rId20"/>
    <p:sldId id="280" r:id="rId21"/>
    <p:sldId id="281" r:id="rId22"/>
    <p:sldId id="282" r:id="rId23"/>
    <p:sldId id="283" r:id="rId24"/>
    <p:sldId id="284"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FF"/>
    <a:srgbClr val="FFCD2F"/>
    <a:srgbClr val="05FF05"/>
    <a:srgbClr val="B01513"/>
    <a:srgbClr val="333333"/>
    <a:srgbClr val="5F5F5F"/>
    <a:srgbClr val="993300"/>
    <a:srgbClr val="F16F3B"/>
    <a:srgbClr val="73FF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995852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9341687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9953048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292806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3128118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856788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5130717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62154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647338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1655772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74121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4865976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7092074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1337054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0505893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8768818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7789299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6">
                <a:tint val="45000"/>
                <a:satMod val="400000"/>
              </a:schemeClr>
            </a:duotone>
            <a:extLst>
              <a:ext uri="{BEBA8EAE-BF5A-486C-A8C5-ECC9F3942E4B}">
                <a14:imgProps xmlns:a14="http://schemas.microsoft.com/office/drawing/2010/main">
                  <a14:imgLayer r:embed="rId20">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89A326-4746-4E34-B785-0EA41F54B5F9}" type="datetimeFigureOut">
              <a:rPr lang="en-US" smtClean="0"/>
              <a:t>10/24/2018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2321009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ccount.microsoft.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760073" y="1181100"/>
            <a:ext cx="8825658" cy="1578475"/>
          </a:xfrm>
        </p:spPr>
        <p:txBody>
          <a:bodyPr/>
          <a:lstStyle/>
          <a:p>
            <a:pPr algn="ctr"/>
            <a:r>
              <a:rPr lang="en-US" sz="4800" dirty="0" smtClean="0"/>
              <a:t>Mac Installation &amp; Activation</a:t>
            </a:r>
            <a:br>
              <a:rPr lang="en-US" sz="4800" dirty="0" smtClean="0"/>
            </a:br>
            <a:r>
              <a:rPr lang="en-US" sz="4800" dirty="0" smtClean="0"/>
              <a:t> -Basic Troubleshooting-</a:t>
            </a:r>
            <a:endParaRPr lang="en-US" sz="4800"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561" y="3078459"/>
            <a:ext cx="1310682" cy="13106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51349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afterEffect">
                                  <p:stCondLst>
                                    <p:cond delay="0"/>
                                  </p:stCondLst>
                                  <p:endCondLst>
                                    <p:cond evt="onNext" delay="0">
                                      <p:tgtEl>
                                        <p:sldTgt/>
                                      </p:tgtEl>
                                    </p:cond>
                                  </p:endCondLst>
                                  <p:childTnLst>
                                    <p:animRot by="432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1. Check the MacOS version</a:t>
            </a:r>
            <a:endParaRPr lang="en-US" dirty="0"/>
          </a:p>
        </p:txBody>
      </p:sp>
      <p:sp>
        <p:nvSpPr>
          <p:cNvPr id="3" name="Marcador de contenido 2"/>
          <p:cNvSpPr>
            <a:spLocks noGrp="1"/>
          </p:cNvSpPr>
          <p:nvPr>
            <p:ph idx="1"/>
          </p:nvPr>
        </p:nvSpPr>
        <p:spPr>
          <a:xfrm>
            <a:off x="638761" y="1989574"/>
            <a:ext cx="3533234" cy="1409250"/>
          </a:xfrm>
        </p:spPr>
        <p:txBody>
          <a:bodyPr/>
          <a:lstStyle/>
          <a:p>
            <a:r>
              <a:rPr lang="en-US" dirty="0" smtClean="0"/>
              <a:t>You can achieve this by going to the </a:t>
            </a:r>
            <a:r>
              <a:rPr lang="en-US" dirty="0"/>
              <a:t>apple (</a:t>
            </a:r>
            <a:r>
              <a:rPr lang="en-US" dirty="0" smtClean="0"/>
              <a:t>  )icon, and selecting the option “About this Mac”</a:t>
            </a:r>
            <a:endParaRPr lang="en-US" dirty="0"/>
          </a:p>
        </p:txBody>
      </p:sp>
      <p:pic>
        <p:nvPicPr>
          <p:cNvPr id="5" name="Imagen 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513797" y="2323441"/>
            <a:ext cx="360000" cy="360000"/>
          </a:xfrm>
          <a:prstGeom prst="rect">
            <a:avLst/>
          </a:prstGeom>
        </p:spPr>
      </p:pic>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r="81141" b="70396"/>
          <a:stretch/>
        </p:blipFill>
        <p:spPr>
          <a:xfrm>
            <a:off x="830097" y="3446660"/>
            <a:ext cx="3043700" cy="2986162"/>
          </a:xfrm>
          <a:prstGeom prst="rect">
            <a:avLst/>
          </a:prstGeom>
          <a:ln>
            <a:noFill/>
          </a:ln>
          <a:effectLst>
            <a:outerShdw blurRad="190500" algn="tl" rotWithShape="0">
              <a:srgbClr val="000000">
                <a:alpha val="70000"/>
              </a:srgbClr>
            </a:outerShdw>
          </a:effectLst>
        </p:spPr>
      </p:pic>
      <p:sp>
        <p:nvSpPr>
          <p:cNvPr id="7" name="Marco 6"/>
          <p:cNvSpPr/>
          <p:nvPr/>
        </p:nvSpPr>
        <p:spPr>
          <a:xfrm>
            <a:off x="936959" y="3659991"/>
            <a:ext cx="2936838" cy="376517"/>
          </a:xfrm>
          <a:prstGeom prst="frame">
            <a:avLst/>
          </a:prstGeom>
          <a:solidFill>
            <a:srgbClr val="73FF2D"/>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lecha derecha 7"/>
          <p:cNvSpPr/>
          <p:nvPr/>
        </p:nvSpPr>
        <p:spPr>
          <a:xfrm>
            <a:off x="4586505" y="4824171"/>
            <a:ext cx="1040802" cy="231140"/>
          </a:xfrm>
          <a:prstGeom prst="rightArrow">
            <a:avLst/>
          </a:prstGeom>
          <a:solidFill>
            <a:srgbClr val="73FF2D"/>
          </a:solidFill>
          <a:ln>
            <a:solidFill>
              <a:srgbClr val="F16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29736" t="17455" r="29671" b="43358"/>
          <a:stretch/>
        </p:blipFill>
        <p:spPr>
          <a:xfrm>
            <a:off x="6340016" y="3446660"/>
            <a:ext cx="5624215" cy="3287304"/>
          </a:xfrm>
          <a:prstGeom prst="rect">
            <a:avLst/>
          </a:prstGeom>
          <a:ln>
            <a:noFill/>
          </a:ln>
          <a:effectLst>
            <a:outerShdw blurRad="190500" algn="tl" rotWithShape="0">
              <a:srgbClr val="000000">
                <a:alpha val="70000"/>
              </a:srgbClr>
            </a:outerShdw>
          </a:effectLst>
        </p:spPr>
      </p:pic>
      <p:sp>
        <p:nvSpPr>
          <p:cNvPr id="4" name="CuadroTexto 3"/>
          <p:cNvSpPr txBox="1"/>
          <p:nvPr/>
        </p:nvSpPr>
        <p:spPr>
          <a:xfrm>
            <a:off x="5256006" y="1399442"/>
            <a:ext cx="6708226" cy="2323713"/>
          </a:xfrm>
          <a:prstGeom prst="rect">
            <a:avLst/>
          </a:prstGeom>
          <a:noFill/>
        </p:spPr>
        <p:txBody>
          <a:bodyPr wrap="square" rtlCol="0">
            <a:spAutoFit/>
          </a:bodyPr>
          <a:lstStyle/>
          <a:p>
            <a:pPr marL="342900" indent="-3429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Supported </a:t>
            </a:r>
            <a:r>
              <a:rPr lang="en-US" sz="2000" dirty="0" err="1">
                <a:latin typeface="+mj-lt"/>
                <a:ea typeface="+mj-ea"/>
                <a:cs typeface="+mj-cs"/>
              </a:rPr>
              <a:t>MacOS</a:t>
            </a:r>
            <a:r>
              <a:rPr lang="en-US" sz="2000" dirty="0">
                <a:latin typeface="+mj-lt"/>
                <a:ea typeface="+mj-ea"/>
                <a:cs typeface="+mj-cs"/>
              </a:rPr>
              <a:t> Versions:</a:t>
            </a:r>
          </a:p>
          <a:p>
            <a:pPr marL="800100" lvl="1" indent="-342900" defTabSz="4572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Office 2019 &amp; 365: </a:t>
            </a:r>
            <a:r>
              <a:rPr lang="en-US" sz="2000" dirty="0" err="1" smtClean="0">
                <a:latin typeface="+mj-lt"/>
                <a:ea typeface="+mj-ea"/>
                <a:cs typeface="+mj-cs"/>
              </a:rPr>
              <a:t>MacOS</a:t>
            </a:r>
            <a:r>
              <a:rPr lang="en-US" sz="2000" dirty="0" smtClean="0">
                <a:latin typeface="+mj-lt"/>
                <a:ea typeface="+mj-ea"/>
                <a:cs typeface="+mj-cs"/>
              </a:rPr>
              <a:t> 10.12 “Sierra” and above.</a:t>
            </a:r>
          </a:p>
          <a:p>
            <a:pPr marL="800100" lvl="1" indent="-342900" defTabSz="4572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Office 2016 &amp; 365: </a:t>
            </a:r>
            <a:r>
              <a:rPr lang="en-US" sz="2000" dirty="0" err="1" smtClean="0">
                <a:latin typeface="+mj-lt"/>
                <a:ea typeface="+mj-ea"/>
                <a:cs typeface="+mj-cs"/>
              </a:rPr>
              <a:t>MacOS</a:t>
            </a:r>
            <a:r>
              <a:rPr lang="en-US" sz="2000" dirty="0" smtClean="0">
                <a:latin typeface="+mj-lt"/>
                <a:ea typeface="+mj-ea"/>
                <a:cs typeface="+mj-cs"/>
              </a:rPr>
              <a:t> 10.10 “Yosemite” to 10.13 “High Sierra”</a:t>
            </a:r>
          </a:p>
          <a:p>
            <a:pPr marL="800100" lvl="1" indent="-342900" defTabSz="457200">
              <a:spcBef>
                <a:spcPts val="1000"/>
              </a:spcBef>
              <a:buClr>
                <a:schemeClr val="bg2">
                  <a:lumMod val="40000"/>
                  <a:lumOff val="60000"/>
                </a:schemeClr>
              </a:buClr>
              <a:buSzPct val="80000"/>
              <a:buFont typeface="Wingdings 3" charset="2"/>
              <a:buChar char=""/>
            </a:pPr>
            <a:endParaRPr lang="en-US" sz="2000" dirty="0">
              <a:latin typeface="+mj-lt"/>
              <a:ea typeface="+mj-ea"/>
              <a:cs typeface="+mj-cs"/>
            </a:endParaRPr>
          </a:p>
        </p:txBody>
      </p:sp>
    </p:spTree>
    <p:extLst>
      <p:ext uri="{BB962C8B-B14F-4D97-AF65-F5344CB8AC3E}">
        <p14:creationId xmlns:p14="http://schemas.microsoft.com/office/powerpoint/2010/main" val="35571546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Get the Office for Mac Installer</a:t>
            </a:r>
            <a:endParaRPr lang="en-US" dirty="0"/>
          </a:p>
        </p:txBody>
      </p:sp>
      <p:sp>
        <p:nvSpPr>
          <p:cNvPr id="4" name="CuadroTexto 3"/>
          <p:cNvSpPr txBox="1"/>
          <p:nvPr/>
        </p:nvSpPr>
        <p:spPr>
          <a:xfrm>
            <a:off x="290455" y="2280621"/>
            <a:ext cx="3958815" cy="1754326"/>
          </a:xfrm>
          <a:prstGeom prst="rect">
            <a:avLst/>
          </a:prstGeom>
          <a:noFill/>
        </p:spPr>
        <p:txBody>
          <a:bodyPr wrap="square" rtlCol="0">
            <a:spAutoFit/>
          </a:bodyPr>
          <a:lstStyle/>
          <a:p>
            <a:r>
              <a:rPr lang="en-US" dirty="0" smtClean="0"/>
              <a:t>Sign in to customer’s account through </a:t>
            </a:r>
            <a:r>
              <a:rPr lang="en-US" dirty="0" smtClean="0">
                <a:hlinkClick r:id="rId2"/>
              </a:rPr>
              <a:t>https://account.microsoft.com</a:t>
            </a:r>
            <a:r>
              <a:rPr lang="en-US" dirty="0" smtClean="0"/>
              <a:t> and download the installer through the “Services and Subscriptions” tab.</a:t>
            </a:r>
            <a:endParaRPr lang="en-US"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3192" t="13519" r="23289" b="38534"/>
          <a:stretch/>
        </p:blipFill>
        <p:spPr>
          <a:xfrm>
            <a:off x="4000773" y="1853248"/>
            <a:ext cx="7954666" cy="44540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3174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1" y="452718"/>
            <a:ext cx="9299333" cy="1400530"/>
          </a:xfrm>
        </p:spPr>
        <p:txBody>
          <a:bodyPr/>
          <a:lstStyle/>
          <a:p>
            <a:r>
              <a:rPr lang="en-US" dirty="0" smtClean="0"/>
              <a:t>Pro-Tip: Other ways to get the Mac Installer</a:t>
            </a:r>
            <a:endParaRPr lang="en-US" dirty="0"/>
          </a:p>
        </p:txBody>
      </p:sp>
      <p:sp>
        <p:nvSpPr>
          <p:cNvPr id="3" name="Marcador de contenido 2"/>
          <p:cNvSpPr>
            <a:spLocks noGrp="1"/>
          </p:cNvSpPr>
          <p:nvPr>
            <p:ph idx="1"/>
          </p:nvPr>
        </p:nvSpPr>
        <p:spPr>
          <a:xfrm>
            <a:off x="1103311" y="2052919"/>
            <a:ext cx="9299333" cy="1357256"/>
          </a:xfrm>
        </p:spPr>
        <p:txBody>
          <a:bodyPr>
            <a:normAutofit/>
          </a:bodyPr>
          <a:lstStyle/>
          <a:p>
            <a:r>
              <a:rPr lang="en-US" dirty="0" smtClean="0"/>
              <a:t>If for some reason you cannot download the Mac installer from customer’s account, you may download it straight from </a:t>
            </a:r>
            <a:r>
              <a:rPr lang="en-US" dirty="0" smtClean="0">
                <a:solidFill>
                  <a:srgbClr val="FFC000"/>
                </a:solidFill>
              </a:rPr>
              <a:t>support.office.com</a:t>
            </a:r>
            <a:r>
              <a:rPr lang="en-US" dirty="0" smtClean="0"/>
              <a:t>. Just search for the keywords “High Sierra Support” or “Mojave Support”. </a:t>
            </a:r>
            <a:endParaRPr lang="en-US" dirty="0"/>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2558" b="45256"/>
          <a:stretch/>
        </p:blipFill>
        <p:spPr>
          <a:xfrm>
            <a:off x="1103311" y="3410175"/>
            <a:ext cx="10092824" cy="3291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31154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795169"/>
          </a:xfrm>
        </p:spPr>
        <p:txBody>
          <a:bodyPr/>
          <a:lstStyle/>
          <a:p>
            <a:r>
              <a:rPr lang="en-US" dirty="0" smtClean="0"/>
              <a:t>3. Run the Installer</a:t>
            </a:r>
            <a:endParaRPr lang="en-US" dirty="0"/>
          </a:p>
        </p:txBody>
      </p:sp>
      <p:pic>
        <p:nvPicPr>
          <p:cNvPr id="4" name="Marcador de conteni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312" y="1247885"/>
            <a:ext cx="9396181"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458641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3.1 License Agreement</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2" y="1310360"/>
            <a:ext cx="9353275"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69524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816684"/>
          </a:xfrm>
        </p:spPr>
        <p:txBody>
          <a:bodyPr/>
          <a:lstStyle/>
          <a:p>
            <a:r>
              <a:rPr lang="en-US" dirty="0" smtClean="0"/>
              <a:t>3.2 Accept Agreement</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2" y="1269402"/>
            <a:ext cx="9845344"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80085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922188"/>
          </a:xfrm>
        </p:spPr>
        <p:txBody>
          <a:bodyPr/>
          <a:lstStyle/>
          <a:p>
            <a:r>
              <a:rPr lang="en-US" dirty="0" smtClean="0"/>
              <a:t>3.3 Select Install Location – Install</a:t>
            </a:r>
            <a:endParaRPr lang="en-US" dirty="0"/>
          </a:p>
        </p:txBody>
      </p:sp>
      <p:pic>
        <p:nvPicPr>
          <p:cNvPr id="17" name="Marcador de contenido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0834" y="1374906"/>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43286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859715"/>
          </a:xfrm>
        </p:spPr>
        <p:txBody>
          <a:bodyPr/>
          <a:lstStyle/>
          <a:p>
            <a:r>
              <a:rPr lang="en-US" dirty="0" smtClean="0"/>
              <a:t>3.4 Enter Admin Password</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1" y="1312433"/>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04088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Installing.</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2" y="1239045"/>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81408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Installing..</a:t>
            </a:r>
            <a:endParaRPr lang="en-US" dirty="0"/>
          </a:p>
        </p:txBody>
      </p:sp>
      <p:pic>
        <p:nvPicPr>
          <p:cNvPr id="3" name="Marcador de contenido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1" y="1310361"/>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38877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Topics</a:t>
            </a:r>
            <a:r>
              <a:rPr lang="es-NI" dirty="0" smtClean="0"/>
              <a:t> to be </a:t>
            </a:r>
            <a:r>
              <a:rPr lang="en-US" dirty="0" smtClean="0"/>
              <a:t>covered</a:t>
            </a:r>
            <a:endParaRPr lang="en-US" dirty="0"/>
          </a:p>
        </p:txBody>
      </p:sp>
      <p:sp>
        <p:nvSpPr>
          <p:cNvPr id="3" name="Marcador de contenido 2"/>
          <p:cNvSpPr>
            <a:spLocks noGrp="1"/>
          </p:cNvSpPr>
          <p:nvPr>
            <p:ph idx="1"/>
          </p:nvPr>
        </p:nvSpPr>
        <p:spPr>
          <a:xfrm>
            <a:off x="1104293" y="1853248"/>
            <a:ext cx="8946541" cy="4195481"/>
          </a:xfrm>
        </p:spPr>
        <p:txBody>
          <a:bodyPr>
            <a:normAutofit/>
          </a:bodyPr>
          <a:lstStyle/>
          <a:p>
            <a:r>
              <a:rPr lang="en-US" sz="2400" dirty="0" smtClean="0">
                <a:hlinkClick r:id="rId2" action="ppaction://hlinksldjump"/>
              </a:rPr>
              <a:t>Mac Terminology</a:t>
            </a:r>
            <a:endParaRPr lang="en-US" sz="2400" dirty="0" smtClean="0"/>
          </a:p>
          <a:p>
            <a:r>
              <a:rPr lang="en-US" sz="2400" dirty="0" smtClean="0">
                <a:hlinkClick r:id="rId3" action="ppaction://hlinksldjump"/>
              </a:rPr>
              <a:t>Office for Mac </a:t>
            </a:r>
            <a:r>
              <a:rPr lang="en-US" sz="2400" dirty="0" smtClean="0">
                <a:hlinkClick r:id="rId3" action="ppaction://hlinksldjump"/>
              </a:rPr>
              <a:t>Installation &amp; Activation</a:t>
            </a:r>
            <a:endParaRPr lang="en-US" sz="2400" dirty="0" smtClean="0"/>
          </a:p>
          <a:p>
            <a:r>
              <a:rPr lang="en-US" sz="2400" dirty="0" smtClean="0"/>
              <a:t>Uninstall Office from Mac</a:t>
            </a:r>
          </a:p>
          <a:p>
            <a:r>
              <a:rPr lang="en-US" sz="2400" dirty="0" smtClean="0"/>
              <a:t>Removal Tools available for Mac</a:t>
            </a:r>
          </a:p>
          <a:p>
            <a:r>
              <a:rPr lang="en-US" sz="2400" dirty="0" smtClean="0"/>
              <a:t>Troubleshooting signing-in issues using Mac’s Keychain tool.</a:t>
            </a:r>
            <a:endParaRPr lang="en-US" sz="2400" dirty="0"/>
          </a:p>
        </p:txBody>
      </p:sp>
    </p:spTree>
    <p:extLst>
      <p:ext uri="{BB962C8B-B14F-4D97-AF65-F5344CB8AC3E}">
        <p14:creationId xmlns:p14="http://schemas.microsoft.com/office/powerpoint/2010/main" val="27021778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Installing</a:t>
            </a:r>
            <a:r>
              <a:rPr lang="en-US" dirty="0" smtClean="0"/>
              <a:t>… Done!</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1" y="1310360"/>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6988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4</a:t>
            </a:r>
            <a:r>
              <a:rPr lang="en-US" dirty="0" smtClean="0"/>
              <a:t>. Activate Office</a:t>
            </a:r>
            <a:endParaRPr lang="en-US" dirty="0"/>
          </a:p>
        </p:txBody>
      </p:sp>
      <p:sp>
        <p:nvSpPr>
          <p:cNvPr id="3" name="Marcador de contenido 2"/>
          <p:cNvSpPr>
            <a:spLocks noGrp="1"/>
          </p:cNvSpPr>
          <p:nvPr>
            <p:ph idx="1"/>
          </p:nvPr>
        </p:nvSpPr>
        <p:spPr>
          <a:xfrm>
            <a:off x="1103312" y="2052919"/>
            <a:ext cx="2532773" cy="3110752"/>
          </a:xfrm>
        </p:spPr>
        <p:txBody>
          <a:bodyPr/>
          <a:lstStyle/>
          <a:p>
            <a:r>
              <a:rPr lang="en-US" dirty="0" smtClean="0"/>
              <a:t>Open any Office App. </a:t>
            </a:r>
            <a:r>
              <a:rPr lang="en-US" dirty="0" smtClean="0"/>
              <a:t>The first time you run </a:t>
            </a:r>
            <a:r>
              <a:rPr lang="en-US" dirty="0"/>
              <a:t>O</a:t>
            </a:r>
            <a:r>
              <a:rPr lang="en-US" dirty="0" smtClean="0"/>
              <a:t>ffice you will get this screen.</a:t>
            </a:r>
            <a:endParaRPr lang="en-US" dirty="0"/>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29875" t="5989" r="29804" b="16835"/>
          <a:stretch/>
        </p:blipFill>
        <p:spPr>
          <a:xfrm>
            <a:off x="4216997" y="1791150"/>
            <a:ext cx="4055634" cy="4851698"/>
          </a:xfrm>
          <a:prstGeom prst="rect">
            <a:avLst/>
          </a:prstGeom>
          <a:ln>
            <a:noFill/>
          </a:ln>
          <a:effectLst>
            <a:outerShdw blurRad="190500" algn="tl" rotWithShape="0">
              <a:srgbClr val="000000">
                <a:alpha val="70000"/>
              </a:srgbClr>
            </a:outerShdw>
          </a:effectLst>
        </p:spPr>
      </p:pic>
      <p:sp>
        <p:nvSpPr>
          <p:cNvPr id="5" name="Marcador de contenido 2"/>
          <p:cNvSpPr txBox="1">
            <a:spLocks/>
          </p:cNvSpPr>
          <p:nvPr/>
        </p:nvSpPr>
        <p:spPr>
          <a:xfrm>
            <a:off x="1216355" y="5163671"/>
            <a:ext cx="2887600" cy="6849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Click </a:t>
            </a:r>
            <a:r>
              <a:rPr lang="en-US" dirty="0" smtClean="0">
                <a:solidFill>
                  <a:srgbClr val="FFFF00"/>
                </a:solidFill>
                <a:effectLst>
                  <a:outerShdw blurRad="38100" dist="38100" dir="2700000" algn="tl">
                    <a:srgbClr val="000000">
                      <a:alpha val="43137"/>
                    </a:srgbClr>
                  </a:outerShdw>
                </a:effectLst>
              </a:rPr>
              <a:t>Get Started</a:t>
            </a:r>
            <a:endParaRPr lang="en-US"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44851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2988935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3" name="Marcador de contenido 2"/>
          <p:cNvSpPr>
            <a:spLocks noGrp="1"/>
          </p:cNvSpPr>
          <p:nvPr>
            <p:ph idx="1"/>
          </p:nvPr>
        </p:nvSpPr>
        <p:spPr/>
        <p:txBody>
          <a:bodyPr/>
          <a:lstStyle/>
          <a:p>
            <a:endParaRPr lang="en-US"/>
          </a:p>
        </p:txBody>
      </p:sp>
    </p:spTree>
    <p:extLst>
      <p:ext uri="{BB962C8B-B14F-4D97-AF65-F5344CB8AC3E}">
        <p14:creationId xmlns:p14="http://schemas.microsoft.com/office/powerpoint/2010/main" val="23889172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3" name="Marcador de contenido 2"/>
          <p:cNvSpPr>
            <a:spLocks noGrp="1"/>
          </p:cNvSpPr>
          <p:nvPr>
            <p:ph idx="1"/>
          </p:nvPr>
        </p:nvSpPr>
        <p:spPr/>
        <p:txBody>
          <a:bodyPr/>
          <a:lstStyle/>
          <a:p>
            <a:endParaRPr lang="en-US"/>
          </a:p>
        </p:txBody>
      </p:sp>
    </p:spTree>
    <p:extLst>
      <p:ext uri="{BB962C8B-B14F-4D97-AF65-F5344CB8AC3E}">
        <p14:creationId xmlns:p14="http://schemas.microsoft.com/office/powerpoint/2010/main" val="14856454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28191743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Mac Terminology</a:t>
            </a:r>
            <a:endParaRPr lang="en-US" dirty="0"/>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348" y="2185084"/>
            <a:ext cx="1928869" cy="1928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78437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87736" y="1853248"/>
            <a:ext cx="9386017" cy="2871152"/>
          </a:xfrm>
        </p:spPr>
        <p:txBody>
          <a:bodyPr>
            <a:noAutofit/>
          </a:bodyPr>
          <a:lstStyle/>
          <a:p>
            <a:r>
              <a:rPr lang="en-US" sz="2400" dirty="0" smtClean="0"/>
              <a:t>MacOS has its own way of naming things. Something that we need to keep in mind is that many Mac users are fans of the Apple products they own, therefore some of them may feel uncomfortable if we do not name things correctly.</a:t>
            </a:r>
          </a:p>
          <a:p>
            <a:r>
              <a:rPr lang="en-US" sz="2400" dirty="0" smtClean="0"/>
              <a:t>The next slide will display some components of the MacOS user interface and its closest equivalent found in a Windows system.</a:t>
            </a:r>
            <a:endParaRPr lang="en-US" sz="2400" dirty="0"/>
          </a:p>
        </p:txBody>
      </p:sp>
      <p:sp>
        <p:nvSpPr>
          <p:cNvPr id="5" name="Título 1"/>
          <p:cNvSpPr>
            <a:spLocks noGrp="1"/>
          </p:cNvSpPr>
          <p:nvPr>
            <p:ph type="title"/>
          </p:nvPr>
        </p:nvSpPr>
        <p:spPr>
          <a:xfrm>
            <a:off x="1758241" y="452718"/>
            <a:ext cx="8675519" cy="1400530"/>
          </a:xfrm>
        </p:spPr>
        <p:txBody>
          <a:bodyPr/>
          <a:lstStyle/>
          <a:p>
            <a:r>
              <a:rPr lang="en-US" dirty="0" smtClean="0"/>
              <a:t>About Mac users…</a:t>
            </a:r>
            <a:endParaRPr lang="en-US" dirty="0"/>
          </a:p>
        </p:txBody>
      </p:sp>
    </p:spTree>
    <p:extLst>
      <p:ext uri="{BB962C8B-B14F-4D97-AF65-F5344CB8AC3E}">
        <p14:creationId xmlns:p14="http://schemas.microsoft.com/office/powerpoint/2010/main" val="31333094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5" name="CuadroTexto 4"/>
          <p:cNvSpPr txBox="1"/>
          <p:nvPr/>
        </p:nvSpPr>
        <p:spPr>
          <a:xfrm>
            <a:off x="4055633" y="2377440"/>
            <a:ext cx="4023360" cy="1077218"/>
          </a:xfrm>
          <a:prstGeom prst="rect">
            <a:avLst/>
          </a:prstGeom>
          <a:solidFill>
            <a:srgbClr val="333333">
              <a:alpha val="49804"/>
            </a:srgbClr>
          </a:solidFill>
          <a:ln w="28575">
            <a:solidFill>
              <a:schemeClr val="bg1">
                <a:lumMod val="85000"/>
                <a:lumOff val="15000"/>
              </a:schemeClr>
            </a:solidFill>
          </a:ln>
        </p:spPr>
        <p:txBody>
          <a:bodyPr wrap="square" rtlCol="0">
            <a:spAutoFit/>
          </a:bodyPr>
          <a:lstStyle/>
          <a:p>
            <a:pPr algn="ctr"/>
            <a:r>
              <a:rPr lang="en-US" sz="3200" dirty="0" smtClean="0">
                <a:effectLst>
                  <a:outerShdw blurRad="38100" dist="38100" dir="2700000" algn="tl">
                    <a:srgbClr val="000000">
                      <a:alpha val="43137"/>
                    </a:srgbClr>
                  </a:outerShdw>
                </a:effectLst>
              </a:rPr>
              <a:t>The MacOS Desktop</a:t>
            </a:r>
            <a:endParaRPr lang="en-US" sz="3200" dirty="0">
              <a:effectLst>
                <a:outerShdw blurRad="38100" dist="38100" dir="2700000" algn="tl">
                  <a:srgbClr val="000000">
                    <a:alpha val="43137"/>
                  </a:srgbClr>
                </a:outerShdw>
              </a:effectLst>
            </a:endParaRPr>
          </a:p>
        </p:txBody>
      </p:sp>
      <p:sp>
        <p:nvSpPr>
          <p:cNvPr id="8" name="Rectángulo 7"/>
          <p:cNvSpPr/>
          <p:nvPr/>
        </p:nvSpPr>
        <p:spPr>
          <a:xfrm>
            <a:off x="1742740" y="6368527"/>
            <a:ext cx="8670662" cy="489473"/>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p:cNvSpPr/>
          <p:nvPr/>
        </p:nvSpPr>
        <p:spPr>
          <a:xfrm>
            <a:off x="441061" y="-1"/>
            <a:ext cx="2861537" cy="161365"/>
          </a:xfrm>
          <a:prstGeom prst="rect">
            <a:avLst/>
          </a:prstGeom>
          <a:solidFill>
            <a:srgbClr val="B01513">
              <a:alpha val="20000"/>
            </a:srgbClr>
          </a:solidFill>
          <a:ln w="28575">
            <a:solidFill>
              <a:srgbClr val="00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p:cNvSpPr/>
          <p:nvPr/>
        </p:nvSpPr>
        <p:spPr>
          <a:xfrm>
            <a:off x="86060" y="-1"/>
            <a:ext cx="301215" cy="161366"/>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8295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Finder</a:t>
            </a:r>
          </a:p>
          <a:p>
            <a:pPr>
              <a:lnSpc>
                <a:spcPct val="450000"/>
              </a:lnSpc>
            </a:pPr>
            <a:r>
              <a:rPr lang="en-US" sz="2000" dirty="0" smtClean="0">
                <a:effectLst>
                  <a:outerShdw blurRad="38100" dist="38100" dir="2700000" algn="tl">
                    <a:srgbClr val="000000">
                      <a:alpha val="43137"/>
                    </a:srgbClr>
                  </a:outerShdw>
                </a:effectLst>
              </a:rPr>
              <a:t>Application Menu</a:t>
            </a:r>
          </a:p>
          <a:p>
            <a:pPr>
              <a:lnSpc>
                <a:spcPct val="450000"/>
              </a:lnSpc>
            </a:pPr>
            <a:r>
              <a:rPr lang="en-US" sz="2000" dirty="0" smtClean="0">
                <a:effectLst>
                  <a:outerShdw blurRad="38100" dist="38100" dir="2700000" algn="tl">
                    <a:srgbClr val="000000">
                      <a:alpha val="43137"/>
                    </a:srgbClr>
                  </a:outerShdw>
                </a:effectLst>
              </a:rPr>
              <a:t>Dock</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Windows Explorer</a:t>
            </a:r>
          </a:p>
          <a:p>
            <a:pPr>
              <a:lnSpc>
                <a:spcPct val="450000"/>
              </a:lnSpc>
            </a:pPr>
            <a:r>
              <a:rPr lang="en-US" sz="2000" dirty="0" smtClean="0">
                <a:effectLst>
                  <a:outerShdw blurRad="38100" dist="38100" dir="2700000" algn="tl">
                    <a:srgbClr val="000000">
                      <a:alpha val="43137"/>
                    </a:srgbClr>
                  </a:outerShdw>
                </a:effectLst>
              </a:rPr>
              <a:t>Ribbon Menu</a:t>
            </a:r>
          </a:p>
          <a:p>
            <a:pPr>
              <a:lnSpc>
                <a:spcPct val="450000"/>
              </a:lnSpc>
            </a:pPr>
            <a:r>
              <a:rPr lang="en-US" sz="2000" dirty="0" smtClean="0">
                <a:effectLst>
                  <a:outerShdw blurRad="38100" dist="38100" dir="2700000" algn="tl">
                    <a:srgbClr val="000000">
                      <a:alpha val="43137"/>
                    </a:srgbClr>
                  </a:outerShdw>
                </a:effectLst>
              </a:rPr>
              <a:t>Taskbar</a:t>
            </a:r>
            <a:endParaRPr lang="en-US" sz="2000" dirty="0">
              <a:effectLst>
                <a:outerShdw blurRad="38100" dist="38100" dir="2700000" algn="tl">
                  <a:srgbClr val="000000">
                    <a:alpha val="43137"/>
                  </a:srgbClr>
                </a:outerShdw>
              </a:effectLst>
            </a:endParaRPr>
          </a:p>
        </p:txBody>
      </p:sp>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731" t="10476" r="53564" b="51759"/>
          <a:stretch/>
        </p:blipFill>
        <p:spPr>
          <a:xfrm>
            <a:off x="6142616" y="3439530"/>
            <a:ext cx="3679115" cy="1097280"/>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rotWithShape="1">
          <a:blip r:embed="rId3"/>
          <a:srcRect r="73111" b="97741"/>
          <a:stretch/>
        </p:blipFill>
        <p:spPr>
          <a:xfrm>
            <a:off x="1103312" y="4044876"/>
            <a:ext cx="3688080" cy="193638"/>
          </a:xfrm>
          <a:prstGeom prst="rect">
            <a:avLst/>
          </a:prstGeom>
          <a:ln>
            <a:noFill/>
          </a:ln>
          <a:effectLst>
            <a:outerShdw blurRad="190500" algn="tl" rotWithShape="0">
              <a:srgbClr val="000000">
                <a:alpha val="70000"/>
              </a:srgbClr>
            </a:outerShdw>
          </a:effectLst>
        </p:spPr>
      </p:pic>
      <p:pic>
        <p:nvPicPr>
          <p:cNvPr id="9" name="Imagen 8"/>
          <p:cNvPicPr>
            <a:picLocks noChangeAspect="1"/>
          </p:cNvPicPr>
          <p:nvPr/>
        </p:nvPicPr>
        <p:blipFill>
          <a:blip r:embed="rId4"/>
          <a:stretch>
            <a:fillRect/>
          </a:stretch>
        </p:blipFill>
        <p:spPr>
          <a:xfrm>
            <a:off x="1211637" y="5495376"/>
            <a:ext cx="2961905" cy="609524"/>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a:blip r:embed="rId5"/>
          <a:stretch>
            <a:fillRect/>
          </a:stretch>
        </p:blipFill>
        <p:spPr>
          <a:xfrm>
            <a:off x="6142616" y="5495376"/>
            <a:ext cx="5084322" cy="609524"/>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556" y="1884719"/>
            <a:ext cx="1080000" cy="1080000"/>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616" y="1934706"/>
            <a:ext cx="1080000" cy="10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48319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Launchpad</a:t>
            </a:r>
          </a:p>
          <a:p>
            <a:pPr>
              <a:lnSpc>
                <a:spcPct val="450000"/>
              </a:lnSpc>
            </a:pPr>
            <a:r>
              <a:rPr lang="en-US" sz="2000" dirty="0" smtClean="0">
                <a:effectLst>
                  <a:outerShdw blurRad="38100" dist="38100" dir="2700000" algn="tl">
                    <a:srgbClr val="000000">
                      <a:alpha val="43137"/>
                    </a:srgbClr>
                  </a:outerShdw>
                </a:effectLst>
              </a:rPr>
              <a:t>Alias</a:t>
            </a:r>
          </a:p>
          <a:p>
            <a:pPr>
              <a:lnSpc>
                <a:spcPct val="450000"/>
              </a:lnSpc>
            </a:pPr>
            <a:r>
              <a:rPr lang="en-US" sz="2000" dirty="0" smtClean="0">
                <a:effectLst>
                  <a:outerShdw blurRad="38100" dist="38100" dir="2700000" algn="tl">
                    <a:srgbClr val="000000">
                      <a:alpha val="43137"/>
                    </a:srgbClr>
                  </a:outerShdw>
                </a:effectLst>
              </a:rPr>
              <a:t>System Preferences</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Start Menu</a:t>
            </a:r>
          </a:p>
          <a:p>
            <a:pPr>
              <a:lnSpc>
                <a:spcPct val="450000"/>
              </a:lnSpc>
            </a:pPr>
            <a:r>
              <a:rPr lang="en-US" sz="2000" dirty="0" smtClean="0">
                <a:effectLst>
                  <a:outerShdw blurRad="38100" dist="38100" dir="2700000" algn="tl">
                    <a:srgbClr val="000000">
                      <a:alpha val="43137"/>
                    </a:srgbClr>
                  </a:outerShdw>
                </a:effectLst>
              </a:rPr>
              <a:t>Shortcut</a:t>
            </a:r>
          </a:p>
          <a:p>
            <a:pPr>
              <a:lnSpc>
                <a:spcPct val="450000"/>
              </a:lnSpc>
            </a:pPr>
            <a:r>
              <a:rPr lang="en-US" sz="2000" dirty="0" smtClean="0">
                <a:effectLst>
                  <a:outerShdw blurRad="38100" dist="38100" dir="2700000" algn="tl">
                    <a:srgbClr val="000000">
                      <a:alpha val="43137"/>
                    </a:srgbClr>
                  </a:outerShdw>
                </a:effectLst>
              </a:rPr>
              <a:t>Control Panel</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2750" y="1884719"/>
            <a:ext cx="1080000" cy="108000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44" y="1884719"/>
            <a:ext cx="1080000" cy="1080000"/>
          </a:xfrm>
          <a:prstGeom prst="rect">
            <a:avLst/>
          </a:prstGeom>
        </p:spPr>
      </p:pic>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750" y="3404900"/>
            <a:ext cx="1080000" cy="1080000"/>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444" y="3404900"/>
            <a:ext cx="1080000" cy="1080000"/>
          </a:xfrm>
          <a:prstGeom prst="rect">
            <a:avLst/>
          </a:prstGeom>
        </p:spPr>
      </p:pic>
      <p:pic>
        <p:nvPicPr>
          <p:cNvPr id="20" name="Imagen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2750" y="5024900"/>
            <a:ext cx="1080000" cy="1080000"/>
          </a:xfrm>
          <a:prstGeom prst="rect">
            <a:avLst/>
          </a:prstGeom>
        </p:spPr>
      </p:pic>
      <p:pic>
        <p:nvPicPr>
          <p:cNvPr id="21" name="Imagen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5444" y="5024900"/>
            <a:ext cx="1080000" cy="1080000"/>
          </a:xfrm>
          <a:prstGeom prst="rect">
            <a:avLst/>
          </a:prstGeom>
        </p:spPr>
      </p:pic>
    </p:spTree>
    <p:extLst>
      <p:ext uri="{BB962C8B-B14F-4D97-AF65-F5344CB8AC3E}">
        <p14:creationId xmlns:p14="http://schemas.microsoft.com/office/powerpoint/2010/main" val="2504266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Terminal</a:t>
            </a:r>
          </a:p>
          <a:p>
            <a:pPr>
              <a:lnSpc>
                <a:spcPct val="450000"/>
              </a:lnSpc>
            </a:pPr>
            <a:r>
              <a:rPr lang="en-US" sz="2000" dirty="0" smtClean="0">
                <a:effectLst>
                  <a:outerShdw blurRad="38100" dist="38100" dir="2700000" algn="tl">
                    <a:srgbClr val="000000">
                      <a:alpha val="43137"/>
                    </a:srgbClr>
                  </a:outerShdw>
                </a:effectLst>
              </a:rPr>
              <a:t>Utilities</a:t>
            </a:r>
          </a:p>
          <a:p>
            <a:pPr>
              <a:lnSpc>
                <a:spcPct val="450000"/>
              </a:lnSpc>
            </a:pPr>
            <a:r>
              <a:rPr lang="en-US" sz="2000" dirty="0" smtClean="0">
                <a:effectLst>
                  <a:outerShdw blurRad="38100" dist="38100" dir="2700000" algn="tl">
                    <a:srgbClr val="000000">
                      <a:alpha val="43137"/>
                    </a:srgbClr>
                  </a:outerShdw>
                </a:effectLst>
              </a:rPr>
              <a:t>Trash can</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Command Prompt/PowerShell</a:t>
            </a:r>
          </a:p>
          <a:p>
            <a:pPr>
              <a:lnSpc>
                <a:spcPct val="450000"/>
              </a:lnSpc>
            </a:pPr>
            <a:r>
              <a:rPr lang="en-US" sz="2000" dirty="0" smtClean="0">
                <a:effectLst>
                  <a:outerShdw blurRad="38100" dist="38100" dir="2700000" algn="tl">
                    <a:srgbClr val="000000">
                      <a:alpha val="43137"/>
                    </a:srgbClr>
                  </a:outerShdw>
                </a:effectLst>
              </a:rPr>
              <a:t>Windows Accessories</a:t>
            </a:r>
          </a:p>
          <a:p>
            <a:pPr>
              <a:lnSpc>
                <a:spcPct val="450000"/>
              </a:lnSpc>
            </a:pPr>
            <a:r>
              <a:rPr lang="en-US" sz="2000" dirty="0" smtClean="0">
                <a:effectLst>
                  <a:outerShdw blurRad="38100" dist="38100" dir="2700000" algn="tl">
                    <a:srgbClr val="000000">
                      <a:alpha val="43137"/>
                    </a:srgbClr>
                  </a:outerShdw>
                </a:effectLst>
              </a:rPr>
              <a:t>Recycle bin</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975" y="1884719"/>
            <a:ext cx="1080000" cy="108000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291" y="1884719"/>
            <a:ext cx="1080000" cy="1080000"/>
          </a:xfrm>
          <a:prstGeom prst="rect">
            <a:avLst/>
          </a:prstGeom>
        </p:spPr>
      </p:pic>
      <p:pic>
        <p:nvPicPr>
          <p:cNvPr id="9" name="Imagen 8"/>
          <p:cNvPicPr>
            <a:picLocks noChangeAspect="1"/>
          </p:cNvPicPr>
          <p:nvPr/>
        </p:nvPicPr>
        <p:blipFill rotWithShape="1">
          <a:blip r:embed="rId4" cstate="print">
            <a:extLst>
              <a:ext uri="{28A0092B-C50C-407E-A947-70E740481C1C}">
                <a14:useLocalDpi xmlns:a14="http://schemas.microsoft.com/office/drawing/2010/main" val="0"/>
              </a:ext>
            </a:extLst>
          </a:blip>
          <a:srcRect t="8011" r="27300"/>
          <a:stretch/>
        </p:blipFill>
        <p:spPr>
          <a:xfrm>
            <a:off x="6109447" y="3454809"/>
            <a:ext cx="1318215" cy="1080000"/>
          </a:xfrm>
          <a:prstGeom prst="rect">
            <a:avLst/>
          </a:prstGeom>
        </p:spPr>
      </p:pic>
      <p:pic>
        <p:nvPicPr>
          <p:cNvPr id="11" name="Imagen 10"/>
          <p:cNvPicPr>
            <a:picLocks noChangeAspect="1"/>
          </p:cNvPicPr>
          <p:nvPr/>
        </p:nvPicPr>
        <p:blipFill>
          <a:blip r:embed="rId5">
            <a:extLst>
              <a:ext uri="{BEBA8EAE-BF5A-486C-A8C5-ECC9F3942E4B}">
                <a14:imgProps xmlns:a14="http://schemas.microsoft.com/office/drawing/2010/main">
                  <a14:imgLayer r:embed="rId6">
                    <a14:imgEffect>
                      <a14:backgroundRemoval t="9961" b="89844" l="2148" r="95313">
                        <a14:foregroundMark x1="25000" y1="20898" x2="25000" y2="20898"/>
                        <a14:foregroundMark x1="19141" y1="68555" x2="19141" y2="68555"/>
                        <a14:foregroundMark x1="18750" y1="63867" x2="18750" y2="63867"/>
                        <a14:foregroundMark x1="25195" y1="71875" x2="25195" y2="71875"/>
                        <a14:foregroundMark x1="6445" y1="75195" x2="6445" y2="75195"/>
                        <a14:foregroundMark x1="11328" y1="83008" x2="11328" y2="83008"/>
                        <a14:foregroundMark x1="77734" y1="85938" x2="77734" y2="85938"/>
                        <a14:foregroundMark x1="85352" y1="76953" x2="85352" y2="76953"/>
                        <a14:foregroundMark x1="77734" y1="72266" x2="77734" y2="72266"/>
                        <a14:foregroundMark x1="64844" y1="71094" x2="63086" y2="69336"/>
                        <a14:foregroundMark x1="95313" y1="71094" x2="95313" y2="71094"/>
                        <a14:foregroundMark x1="2148" y1="32813" x2="2148" y2="32813"/>
                      </a14:backgroundRemoval>
                    </a14:imgEffect>
                  </a14:imgLayer>
                </a14:imgProps>
              </a:ext>
            </a:extLst>
          </a:blip>
          <a:stretch>
            <a:fillRect/>
          </a:stretch>
        </p:blipFill>
        <p:spPr>
          <a:xfrm>
            <a:off x="1479975" y="3454809"/>
            <a:ext cx="1080000" cy="1080000"/>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9447" y="5024899"/>
            <a:ext cx="1080000" cy="1080000"/>
          </a:xfrm>
          <a:prstGeom prst="rect">
            <a:avLst/>
          </a:prstGeom>
        </p:spPr>
      </p:pic>
      <p:pic>
        <p:nvPicPr>
          <p:cNvPr id="14" name="Imagen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9975" y="5024899"/>
            <a:ext cx="1080000" cy="1080000"/>
          </a:xfrm>
          <a:prstGeom prst="rect">
            <a:avLst/>
          </a:prstGeom>
        </p:spPr>
      </p:pic>
      <p:pic>
        <p:nvPicPr>
          <p:cNvPr id="10" name="Imagen 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64291" y="1884718"/>
            <a:ext cx="1080000" cy="1080000"/>
          </a:xfrm>
          <a:prstGeom prst="rect">
            <a:avLst/>
          </a:prstGeom>
        </p:spPr>
      </p:pic>
    </p:spTree>
    <p:extLst>
      <p:ext uri="{BB962C8B-B14F-4D97-AF65-F5344CB8AC3E}">
        <p14:creationId xmlns:p14="http://schemas.microsoft.com/office/powerpoint/2010/main" val="5099721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4" y="1447801"/>
            <a:ext cx="8825659" cy="1058732"/>
          </a:xfrm>
        </p:spPr>
        <p:txBody>
          <a:bodyPr/>
          <a:lstStyle/>
          <a:p>
            <a:pPr algn="ctr"/>
            <a:r>
              <a:rPr lang="en-US" dirty="0" smtClean="0"/>
              <a:t>Office for Mac Installation</a:t>
            </a:r>
            <a:endParaRPr lang="en-US" dirty="0"/>
          </a:p>
        </p:txBody>
      </p:sp>
      <p:pic>
        <p:nvPicPr>
          <p:cNvPr id="7" name="Imagen 6"/>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4737100" y="2286794"/>
            <a:ext cx="2284413" cy="2284413"/>
          </a:xfrm>
          <a:prstGeom prst="rect">
            <a:avLst/>
          </a:prstGeom>
          <a:ln>
            <a:noFill/>
          </a:ln>
          <a:effectLst>
            <a:softEdge rad="112500"/>
          </a:effectLst>
        </p:spPr>
      </p:pic>
      <p:pic>
        <p:nvPicPr>
          <p:cNvPr id="6" name="Imagen 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421427" y="4571207"/>
            <a:ext cx="4915757" cy="1131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059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447</TotalTime>
  <Words>365</Words>
  <Application>Microsoft Office PowerPoint</Application>
  <PresentationFormat>Panorámica</PresentationFormat>
  <Paragraphs>61</Paragraphs>
  <Slides>25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Century Gothic</vt:lpstr>
      <vt:lpstr>Wingdings 3</vt:lpstr>
      <vt:lpstr>Ion</vt:lpstr>
      <vt:lpstr>Mac Installation &amp; Activation  -Basic Troubleshooting-</vt:lpstr>
      <vt:lpstr>Topics to be covered</vt:lpstr>
      <vt:lpstr>Mac Terminology</vt:lpstr>
      <vt:lpstr>About Mac users…</vt:lpstr>
      <vt:lpstr>Presentación de PowerPoint</vt:lpstr>
      <vt:lpstr>Presentación de PowerPoint</vt:lpstr>
      <vt:lpstr>Presentación de PowerPoint</vt:lpstr>
      <vt:lpstr>Presentación de PowerPoint</vt:lpstr>
      <vt:lpstr>Office for Mac Installation</vt:lpstr>
      <vt:lpstr>1. Check the MacOS version</vt:lpstr>
      <vt:lpstr>2. Get the Office for Mac Installer</vt:lpstr>
      <vt:lpstr>Pro-Tip: Other ways to get the Mac Installer</vt:lpstr>
      <vt:lpstr>3. Run the Installer</vt:lpstr>
      <vt:lpstr>3.1 License Agreement</vt:lpstr>
      <vt:lpstr>3.2 Accept Agreement</vt:lpstr>
      <vt:lpstr>3.3 Select Install Location – Install</vt:lpstr>
      <vt:lpstr>3.4 Enter Admin Password</vt:lpstr>
      <vt:lpstr>Installing.</vt:lpstr>
      <vt:lpstr>Installing..</vt:lpstr>
      <vt:lpstr>Installing… Done!</vt:lpstr>
      <vt:lpstr>4. Activate Office</vt:lpstr>
      <vt:lpstr>3. Run the Installer</vt:lpstr>
      <vt:lpstr>3. Run the Installer</vt:lpstr>
      <vt:lpstr>3. Run the Installer</vt:lpstr>
      <vt:lpstr>3. Run the Installer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 Installation &amp;</dc:title>
  <dc:creator>Elnnon</dc:creator>
  <cp:lastModifiedBy>Elnnon</cp:lastModifiedBy>
  <cp:revision>76</cp:revision>
  <dcterms:created xsi:type="dcterms:W3CDTF">2018-10-18T06:47:55Z</dcterms:created>
  <dcterms:modified xsi:type="dcterms:W3CDTF">2018-10-25T06:27:13Z</dcterms:modified>
</cp:coreProperties>
</file>